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4"/>
    <p:sldMasterId id="2147483693" r:id="rId5"/>
    <p:sldMasterId id="2147483662" r:id="rId6"/>
    <p:sldMasterId id="2147483681" r:id="rId7"/>
    <p:sldMasterId id="2147483683" r:id="rId8"/>
  </p:sldMasterIdLst>
  <p:notesMasterIdLst>
    <p:notesMasterId r:id="rId24"/>
  </p:notesMasterIdLst>
  <p:sldIdLst>
    <p:sldId id="261" r:id="rId9"/>
    <p:sldId id="407" r:id="rId10"/>
    <p:sldId id="408" r:id="rId11"/>
    <p:sldId id="409" r:id="rId12"/>
    <p:sldId id="410" r:id="rId13"/>
    <p:sldId id="411" r:id="rId14"/>
    <p:sldId id="413" r:id="rId15"/>
    <p:sldId id="414" r:id="rId16"/>
    <p:sldId id="415" r:id="rId17"/>
    <p:sldId id="416" r:id="rId18"/>
    <p:sldId id="417" r:id="rId19"/>
    <p:sldId id="418" r:id="rId20"/>
    <p:sldId id="419" r:id="rId21"/>
    <p:sldId id="412" r:id="rId22"/>
    <p:sldId id="264" r:id="rId2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F20AA8-5C5C-AF6C-CB08-4648E5E3DEB8}" v="8" dt="2024-08-26T21:35:31.895"/>
    <p1510:client id="{809E12ED-73F7-1936-EE97-58F2B97B5E4E}" v="15" dt="2024-08-26T21:07:38.1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62" autoAdjust="0"/>
    <p:restoredTop sz="94643"/>
  </p:normalViewPr>
  <p:slideViewPr>
    <p:cSldViewPr snapToGrid="0" snapToObjects="1">
      <p:cViewPr varScale="1">
        <p:scale>
          <a:sx n="68" d="100"/>
          <a:sy n="68" d="100"/>
        </p:scale>
        <p:origin x="7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5" d="100"/>
          <a:sy n="135" d="100"/>
        </p:scale>
        <p:origin x="609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MIN ESTIVEN JARAMILLO M�NERA" userId="S::yominjaramillo2283@correo.itm.edu.co::5de7da91-d4ca-4e19-ade9-7a9f7cf3f0cc" providerId="AD" clId="Web-{25F20AA8-5C5C-AF6C-CB08-4648E5E3DEB8}"/>
    <pc:docChg chg="modSld">
      <pc:chgData name="YOMIN ESTIVEN JARAMILLO M�NERA" userId="S::yominjaramillo2283@correo.itm.edu.co::5de7da91-d4ca-4e19-ade9-7a9f7cf3f0cc" providerId="AD" clId="Web-{25F20AA8-5C5C-AF6C-CB08-4648E5E3DEB8}" dt="2024-08-26T21:35:31.895" v="6" actId="1076"/>
      <pc:docMkLst>
        <pc:docMk/>
      </pc:docMkLst>
      <pc:sldChg chg="addSp modSp">
        <pc:chgData name="YOMIN ESTIVEN JARAMILLO M�NERA" userId="S::yominjaramillo2283@correo.itm.edu.co::5de7da91-d4ca-4e19-ade9-7a9f7cf3f0cc" providerId="AD" clId="Web-{25F20AA8-5C5C-AF6C-CB08-4648E5E3DEB8}" dt="2024-08-26T21:35:31.895" v="6" actId="1076"/>
        <pc:sldMkLst>
          <pc:docMk/>
          <pc:sldMk cId="2359404449" sldId="416"/>
        </pc:sldMkLst>
        <pc:picChg chg="add mod">
          <ac:chgData name="YOMIN ESTIVEN JARAMILLO M�NERA" userId="S::yominjaramillo2283@correo.itm.edu.co::5de7da91-d4ca-4e19-ade9-7a9f7cf3f0cc" providerId="AD" clId="Web-{25F20AA8-5C5C-AF6C-CB08-4648E5E3DEB8}" dt="2024-08-26T21:35:30.645" v="5" actId="1076"/>
          <ac:picMkLst>
            <pc:docMk/>
            <pc:sldMk cId="2359404449" sldId="416"/>
            <ac:picMk id="4" creationId="{1587F250-ABE1-EE4A-9E61-007EC13FC3AC}"/>
          </ac:picMkLst>
        </pc:picChg>
        <pc:picChg chg="mod">
          <ac:chgData name="YOMIN ESTIVEN JARAMILLO M�NERA" userId="S::yominjaramillo2283@correo.itm.edu.co::5de7da91-d4ca-4e19-ade9-7a9f7cf3f0cc" providerId="AD" clId="Web-{25F20AA8-5C5C-AF6C-CB08-4648E5E3DEB8}" dt="2024-08-26T21:35:31.895" v="6" actId="1076"/>
          <ac:picMkLst>
            <pc:docMk/>
            <pc:sldMk cId="2359404449" sldId="416"/>
            <ac:picMk id="5" creationId="{59073FFF-806B-2475-AA1C-DBB5C6AA17D9}"/>
          </ac:picMkLst>
        </pc:picChg>
      </pc:sldChg>
    </pc:docChg>
  </pc:docChgLst>
  <pc:docChgLst>
    <pc:chgData name="YOMIN ESTIVEN JARAMILLO M�NERA" userId="S::yominjaramillo2283@correo.itm.edu.co::5de7da91-d4ca-4e19-ade9-7a9f7cf3f0cc" providerId="AD" clId="Web-{809E12ED-73F7-1936-EE97-58F2B97B5E4E}"/>
    <pc:docChg chg="modSld sldOrd">
      <pc:chgData name="YOMIN ESTIVEN JARAMILLO M�NERA" userId="S::yominjaramillo2283@correo.itm.edu.co::5de7da91-d4ca-4e19-ade9-7a9f7cf3f0cc" providerId="AD" clId="Web-{809E12ED-73F7-1936-EE97-58F2B97B5E4E}" dt="2024-08-26T21:07:18.401" v="13" actId="1076"/>
      <pc:docMkLst>
        <pc:docMk/>
      </pc:docMkLst>
      <pc:sldChg chg="addSp delSp modSp">
        <pc:chgData name="YOMIN ESTIVEN JARAMILLO M�NERA" userId="S::yominjaramillo2283@correo.itm.edu.co::5de7da91-d4ca-4e19-ade9-7a9f7cf3f0cc" providerId="AD" clId="Web-{809E12ED-73F7-1936-EE97-58F2B97B5E4E}" dt="2024-08-26T21:07:18.401" v="13" actId="1076"/>
        <pc:sldMkLst>
          <pc:docMk/>
          <pc:sldMk cId="2359404449" sldId="416"/>
        </pc:sldMkLst>
        <pc:spChg chg="mod">
          <ac:chgData name="YOMIN ESTIVEN JARAMILLO M�NERA" userId="S::yominjaramillo2283@correo.itm.edu.co::5de7da91-d4ca-4e19-ade9-7a9f7cf3f0cc" providerId="AD" clId="Web-{809E12ED-73F7-1936-EE97-58F2B97B5E4E}" dt="2024-08-26T21:06:40.197" v="10" actId="20577"/>
          <ac:spMkLst>
            <pc:docMk/>
            <pc:sldMk cId="2359404449" sldId="416"/>
            <ac:spMk id="3" creationId="{270DE15C-19D4-F3DD-8B89-985F34DF2A97}"/>
          </ac:spMkLst>
        </pc:spChg>
        <pc:spChg chg="del">
          <ac:chgData name="YOMIN ESTIVEN JARAMILLO M�NERA" userId="S::yominjaramillo2283@correo.itm.edu.co::5de7da91-d4ca-4e19-ade9-7a9f7cf3f0cc" providerId="AD" clId="Web-{809E12ED-73F7-1936-EE97-58F2B97B5E4E}" dt="2024-08-26T21:06:42.103" v="11"/>
          <ac:spMkLst>
            <pc:docMk/>
            <pc:sldMk cId="2359404449" sldId="416"/>
            <ac:spMk id="4" creationId="{45576B83-6CA1-AC76-EE80-861D99A32755}"/>
          </ac:spMkLst>
        </pc:spChg>
        <pc:picChg chg="add mod">
          <ac:chgData name="YOMIN ESTIVEN JARAMILLO M�NERA" userId="S::yominjaramillo2283@correo.itm.edu.co::5de7da91-d4ca-4e19-ade9-7a9f7cf3f0cc" providerId="AD" clId="Web-{809E12ED-73F7-1936-EE97-58F2B97B5E4E}" dt="2024-08-26T21:07:18.401" v="13" actId="1076"/>
          <ac:picMkLst>
            <pc:docMk/>
            <pc:sldMk cId="2359404449" sldId="416"/>
            <ac:picMk id="5" creationId="{59073FFF-806B-2475-AA1C-DBB5C6AA17D9}"/>
          </ac:picMkLst>
        </pc:picChg>
      </pc:sldChg>
      <pc:sldChg chg="ord">
        <pc:chgData name="YOMIN ESTIVEN JARAMILLO M�NERA" userId="S::yominjaramillo2283@correo.itm.edu.co::5de7da91-d4ca-4e19-ade9-7a9f7cf3f0cc" providerId="AD" clId="Web-{809E12ED-73F7-1936-EE97-58F2B97B5E4E}" dt="2024-08-26T21:02:00.673" v="0"/>
        <pc:sldMkLst>
          <pc:docMk/>
          <pc:sldMk cId="3968086054" sldId="41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C24C2-BD3D-B848-8ECA-2C648348E733}" type="datetimeFigureOut">
              <a:rPr lang="es-CO" smtClean="0"/>
              <a:t>26/08/2024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B7C5BF-8CE3-8B4B-9D5E-86E6BB3607BE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93739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22DC57-3FAE-7641-83A6-186E25CE8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61823"/>
            <a:ext cx="9144000" cy="1848140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93D19E7-4D3E-2449-A451-16AFB6ABE9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CO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F7908-A0FA-824F-A02B-06B221D6A7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39FC3C-4827-A245-A81F-F62E3B329FB4}" type="datetimeFigureOut">
              <a:rPr lang="es-CO" smtClean="0"/>
              <a:t>26/08/2024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F24743-16EB-9541-898C-087A5963B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8F6150-0C96-404E-96E9-64685BA05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0C0921-2E22-C849-88EF-5DBFE4AA72D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31317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6A1D56-9751-4D42-AB00-8CE0891A7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717309-F0C9-DF4B-90AA-FA80420EF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56079F-6D13-7F49-912E-41EB66A59C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39FC3C-4827-A245-A81F-F62E3B329FB4}" type="datetimeFigureOut">
              <a:rPr lang="es-CO" smtClean="0"/>
              <a:t>26/08/2024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EF5998-0C0D-EA47-B7E0-372E499A5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D10A490-A9B4-FE44-A6C1-120C26A52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0C0921-2E22-C849-88EF-5DBFE4AA72D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17659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648141-C1E2-834D-9420-674419BA4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7811F7-DE2A-4840-ADA3-5D5D7E854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4346" y="1825626"/>
            <a:ext cx="5181600" cy="3851606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8707B3E-8233-D14C-BA7F-638E3F1FBB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851606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12071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3">
            <a:extLst>
              <a:ext uri="{FF2B5EF4-FFF2-40B4-BE49-F238E27FC236}">
                <a16:creationId xmlns:a16="http://schemas.microsoft.com/office/drawing/2014/main" id="{D7AAD9B6-F983-4F40-9D8B-9CC39FDF6B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1520" y="1367624"/>
            <a:ext cx="10622280" cy="4309607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80352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9051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9256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3AE525-427B-BD42-90EF-EAFDD42AB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22143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3AE525-427B-BD42-90EF-EAFDD42AB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90279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3AE525-427B-BD42-90EF-EAFDD42AB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21704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5E703E7-8DD9-EA41-B94D-76F7AD544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0FCEC04-A456-1442-9E80-E6998191BB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859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 dirty="0"/>
              <a:t>Editar los estilos de texto del patrón
Segundo nivel
Tercer nivel
Cuarto nivel
Quinto nivel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71171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9" r:id="rId3"/>
    <p:sldLayoutId id="2147483691" r:id="rId4"/>
    <p:sldLayoutId id="2147483692" r:id="rId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0" i="0" kern="1200">
          <a:solidFill>
            <a:schemeClr val="tx1">
              <a:lumMod val="65000"/>
              <a:lumOff val="35000"/>
            </a:schemeClr>
          </a:solidFill>
          <a:latin typeface="Arial Narrow" panose="020B0604020202020204" pitchFamily="34" charset="0"/>
          <a:ea typeface="+mn-ea"/>
          <a:cs typeface="Arial Narrow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2497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61F3028-22EF-6B4B-878D-D750540D3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103" y="26062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5632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1" i="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61F3028-22EF-6B4B-878D-D750540D3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103" y="26062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34255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1" i="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61F3028-22EF-6B4B-878D-D750540D3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103" y="26062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40042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1" i="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es.net/importar-modulos-en-python/" TargetMode="External"/><Relationship Id="rId2" Type="http://schemas.openxmlformats.org/officeDocument/2006/relationships/hyperlink" Target="https://www.freecodecamp.org/espanol/news/guia-de-funciones-de-python-con-ejemplos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rogramarfacil.com/blog/arduino-blog/resistencia-pull-up-y-pull-down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A11FED-CFD3-314A-935E-0D9D389A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MICROCONTROLADORES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0A93CF5-6E51-487D-BC04-CDC4C8D341C1}"/>
              </a:ext>
            </a:extLst>
          </p:cNvPr>
          <p:cNvSpPr txBox="1">
            <a:spLocks/>
          </p:cNvSpPr>
          <p:nvPr/>
        </p:nvSpPr>
        <p:spPr>
          <a:xfrm>
            <a:off x="838200" y="4022888"/>
            <a:ext cx="10515600" cy="18283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CO" sz="2000" dirty="0"/>
              <a:t>Docente: </a:t>
            </a:r>
          </a:p>
          <a:p>
            <a:r>
              <a:rPr lang="es-CO" sz="2000" dirty="0" err="1"/>
              <a:t>Yomin</a:t>
            </a:r>
            <a:r>
              <a:rPr lang="es-CO" sz="2000" dirty="0"/>
              <a:t> Jaramillo Múnera</a:t>
            </a:r>
          </a:p>
          <a:p>
            <a:r>
              <a:rPr lang="es-CO" sz="2000" dirty="0"/>
              <a:t>Yominjaramillo2283@correo.itm.edu.co</a:t>
            </a:r>
          </a:p>
        </p:txBody>
      </p:sp>
    </p:spTree>
    <p:extLst>
      <p:ext uri="{BB962C8B-B14F-4D97-AF65-F5344CB8AC3E}">
        <p14:creationId xmlns:p14="http://schemas.microsoft.com/office/powerpoint/2010/main" val="3863656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43B05B-8E0D-3D5A-6EF0-1135DC865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3. ESP32 – </a:t>
            </a:r>
            <a:r>
              <a:rPr lang="es-CO" dirty="0" err="1"/>
              <a:t>Micropython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0DE15C-19D4-F3DD-8B89-985F34DF2A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CO" dirty="0" err="1">
                <a:latin typeface="Arial Narrow"/>
              </a:rPr>
              <a:t>Mycropython</a:t>
            </a:r>
            <a:r>
              <a:rPr lang="es-CO" dirty="0">
                <a:latin typeface="Arial Narrow"/>
              </a:rPr>
              <a:t>:</a:t>
            </a:r>
          </a:p>
          <a:p>
            <a:r>
              <a:rPr lang="es-CO" dirty="0">
                <a:latin typeface="Arial Narrow"/>
              </a:rPr>
              <a:t>Una implementación ligera del lenguaje de programación Python, diseñada para ejecutarse en microcontroladores y sistemas embebidos, permitiendo el desarrollo de aplicaciones en dispositivos con recursos limitados, como el ESP32, Raspberry Pi Pico, entre otros.</a:t>
            </a:r>
          </a:p>
        </p:txBody>
      </p:sp>
      <p:pic>
        <p:nvPicPr>
          <p:cNvPr id="5" name="Graphic 4" descr="upload.wikimedia.org/wikipedia/commons/4/4e/Microp...">
            <a:extLst>
              <a:ext uri="{FF2B5EF4-FFF2-40B4-BE49-F238E27FC236}">
                <a16:creationId xmlns:a16="http://schemas.microsoft.com/office/drawing/2014/main" id="{59073FFF-806B-2475-AA1C-DBB5C6AA1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4834" y="2170010"/>
            <a:ext cx="2743200" cy="2793402"/>
          </a:xfrm>
          <a:prstGeom prst="rect">
            <a:avLst/>
          </a:prstGeom>
        </p:spPr>
      </p:pic>
      <p:pic>
        <p:nvPicPr>
          <p:cNvPr id="4" name="Picture 3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1587F250-ABE1-EE4A-9E61-007EC13FC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978" y="4836806"/>
            <a:ext cx="274320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04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92B6650B-1D06-DA25-E526-B2D955695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199" y="1828800"/>
            <a:ext cx="5429250" cy="41148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77B4822-C006-ED8B-A0FB-9668503BB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3. ESP32 – </a:t>
            </a:r>
            <a:r>
              <a:rPr lang="es-CO" dirty="0" err="1"/>
              <a:t>Micropython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6CB8F8-E681-7033-FE56-FDE86CEE0D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873" y="1828800"/>
            <a:ext cx="5614589" cy="3665552"/>
          </a:xfrm>
        </p:spPr>
        <p:txBody>
          <a:bodyPr>
            <a:normAutofit fontScale="92500"/>
          </a:bodyPr>
          <a:lstStyle/>
          <a:p>
            <a:pPr algn="just"/>
            <a:endParaRPr lang="es-ES" i="0" dirty="0">
              <a:solidFill>
                <a:srgbClr val="595959"/>
              </a:solidFill>
              <a:effectLst/>
              <a:latin typeface="Helvetica" panose="020B0604020202020204" pitchFamily="34" charset="0"/>
            </a:endParaRPr>
          </a:p>
          <a:p>
            <a:pPr algn="just"/>
            <a:r>
              <a:rPr lang="es-ES" dirty="0">
                <a:solidFill>
                  <a:srgbClr val="595959"/>
                </a:solidFill>
                <a:latin typeface="Helvetica" panose="020B0604020202020204" pitchFamily="34" charset="0"/>
              </a:rPr>
              <a:t>E</a:t>
            </a:r>
            <a:r>
              <a:rPr lang="es-ES" i="0" dirty="0">
                <a:solidFill>
                  <a:srgbClr val="595959"/>
                </a:solidFill>
                <a:effectLst/>
                <a:latin typeface="Helvetica" panose="020B0604020202020204" pitchFamily="34" charset="0"/>
              </a:rPr>
              <a:t>stas resistencias establecen un estado lógico en un pin o entrada de un circuito lógico cuando se encuentra en estado reposo. Como bien indica su nombre la resistencia </a:t>
            </a:r>
            <a:r>
              <a:rPr lang="es-ES" i="0" dirty="0" err="1">
                <a:solidFill>
                  <a:srgbClr val="595959"/>
                </a:solidFill>
                <a:effectLst/>
                <a:latin typeface="Helvetica" panose="020B0604020202020204" pitchFamily="34" charset="0"/>
              </a:rPr>
              <a:t>pull</a:t>
            </a:r>
            <a:r>
              <a:rPr lang="es-ES" i="0" dirty="0">
                <a:solidFill>
                  <a:srgbClr val="595959"/>
                </a:solidFill>
                <a:effectLst/>
                <a:latin typeface="Helvetica" panose="020B0604020202020204" pitchFamily="34" charset="0"/>
              </a:rPr>
              <a:t> up establece un estado HIGH y las resistencias </a:t>
            </a:r>
            <a:r>
              <a:rPr lang="es-ES" i="0" dirty="0" err="1">
                <a:solidFill>
                  <a:srgbClr val="595959"/>
                </a:solidFill>
                <a:effectLst/>
                <a:latin typeface="Helvetica" panose="020B0604020202020204" pitchFamily="34" charset="0"/>
              </a:rPr>
              <a:t>pull</a:t>
            </a:r>
            <a:r>
              <a:rPr lang="es-ES" i="0" dirty="0">
                <a:solidFill>
                  <a:srgbClr val="595959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s-ES" i="0" dirty="0" err="1">
                <a:solidFill>
                  <a:srgbClr val="595959"/>
                </a:solidFill>
                <a:effectLst/>
                <a:latin typeface="Helvetica" panose="020B0604020202020204" pitchFamily="34" charset="0"/>
              </a:rPr>
              <a:t>down</a:t>
            </a:r>
            <a:r>
              <a:rPr lang="es-ES" i="0" dirty="0">
                <a:solidFill>
                  <a:srgbClr val="595959"/>
                </a:solidFill>
                <a:effectLst/>
                <a:latin typeface="Helvetica" panose="020B0604020202020204" pitchFamily="34" charset="0"/>
              </a:rPr>
              <a:t> establecen un estado LOW cuando el pin se encuentra en reposo. Esto evita los falsos estados que se producen por el ruido generado por los circuitos electrónicos</a:t>
            </a:r>
            <a:endParaRPr lang="es-ES" dirty="0">
              <a:solidFill>
                <a:srgbClr val="595959"/>
              </a:solidFill>
              <a:latin typeface="Helvetica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54583F3-8CA5-AC7D-D741-397B17A918FA}"/>
              </a:ext>
            </a:extLst>
          </p:cNvPr>
          <p:cNvSpPr txBox="1"/>
          <p:nvPr/>
        </p:nvSpPr>
        <p:spPr>
          <a:xfrm>
            <a:off x="843271" y="1256306"/>
            <a:ext cx="9679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MANEJO DE ENTRADAS- RESISTENCIAS PULL UP Y PULL DOWN</a:t>
            </a:r>
          </a:p>
        </p:txBody>
      </p:sp>
    </p:spTree>
    <p:extLst>
      <p:ext uri="{BB962C8B-B14F-4D97-AF65-F5344CB8AC3E}">
        <p14:creationId xmlns:p14="http://schemas.microsoft.com/office/powerpoint/2010/main" val="3968086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2B029A-B949-4D91-BEA1-0E7530967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3. ESP32 – </a:t>
            </a:r>
            <a:r>
              <a:rPr lang="es-CO" dirty="0" err="1"/>
              <a:t>Micropython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8C3756-4047-B29F-AA20-0A7FA7932D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4346" y="1825626"/>
            <a:ext cx="5181600" cy="1424011"/>
          </a:xfrm>
        </p:spPr>
        <p:txBody>
          <a:bodyPr/>
          <a:lstStyle/>
          <a:p>
            <a:r>
              <a:rPr lang="es-CO" dirty="0"/>
              <a:t>EJERCICIO 1.</a:t>
            </a:r>
          </a:p>
          <a:p>
            <a:r>
              <a:rPr lang="es-CO" dirty="0"/>
              <a:t>Encender un led al correr el código.</a:t>
            </a:r>
          </a:p>
          <a:p>
            <a:r>
              <a:rPr lang="es-CO" dirty="0"/>
              <a:t>Apagar el Led al correrlo por segunda vez</a:t>
            </a:r>
          </a:p>
          <a:p>
            <a:endParaRPr lang="es-CO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048CA31-830C-5DBE-9283-E7152B6C5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6056" y="3017287"/>
            <a:ext cx="5181600" cy="3851606"/>
          </a:xfrm>
        </p:spPr>
        <p:txBody>
          <a:bodyPr/>
          <a:lstStyle/>
          <a:p>
            <a:r>
              <a:rPr lang="es-CO" dirty="0"/>
              <a:t>EJERCICIO 2</a:t>
            </a:r>
          </a:p>
          <a:p>
            <a:r>
              <a:rPr lang="es-CO" dirty="0"/>
              <a:t>Encender y apagar un led cada segundo hasta que se interrumpa la ejecución por parte del usuario por medio del botón Stop del compilador.</a:t>
            </a:r>
          </a:p>
        </p:txBody>
      </p:sp>
    </p:spTree>
    <p:extLst>
      <p:ext uri="{BB962C8B-B14F-4D97-AF65-F5344CB8AC3E}">
        <p14:creationId xmlns:p14="http://schemas.microsoft.com/office/powerpoint/2010/main" val="769585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AC6865-9306-BF62-E925-8C417AD52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3. ESP32 – </a:t>
            </a:r>
            <a:r>
              <a:rPr lang="es-CO" dirty="0" err="1"/>
              <a:t>Micropython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220887-8FE4-5312-918F-377709B9DB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4346" y="1825626"/>
            <a:ext cx="5181600" cy="1775703"/>
          </a:xfrm>
        </p:spPr>
        <p:txBody>
          <a:bodyPr>
            <a:normAutofit fontScale="92500" lnSpcReduction="20000"/>
          </a:bodyPr>
          <a:lstStyle/>
          <a:p>
            <a:r>
              <a:rPr lang="es-CO" dirty="0"/>
              <a:t>EJERCICIO 3:</a:t>
            </a:r>
          </a:p>
          <a:p>
            <a:r>
              <a:rPr lang="es-CO" dirty="0"/>
              <a:t>Hacer la conexión de una resistencia de 10k </a:t>
            </a:r>
            <a:r>
              <a:rPr lang="es-CO" dirty="0" err="1"/>
              <a:t>pull</a:t>
            </a:r>
            <a:r>
              <a:rPr lang="es-CO" dirty="0"/>
              <a:t> </a:t>
            </a:r>
            <a:r>
              <a:rPr lang="es-CO" dirty="0" err="1"/>
              <a:t>down</a:t>
            </a:r>
            <a:r>
              <a:rPr lang="es-CO" dirty="0"/>
              <a:t> para definir un pulsador de </a:t>
            </a:r>
            <a:r>
              <a:rPr lang="es-CO" dirty="0" err="1"/>
              <a:t>start</a:t>
            </a:r>
            <a:r>
              <a:rPr lang="es-CO" dirty="0"/>
              <a:t>.</a:t>
            </a:r>
          </a:p>
          <a:p>
            <a:r>
              <a:rPr lang="es-CO" dirty="0"/>
              <a:t>Encender un led mientras el pulsador este oprimido, y apagarlo cuando se deje de oprimir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CEF3EBF-1235-44D6-7A1C-8209316A93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601329"/>
            <a:ext cx="5181600" cy="2075902"/>
          </a:xfrm>
        </p:spPr>
        <p:txBody>
          <a:bodyPr>
            <a:normAutofit fontScale="92500" lnSpcReduction="20000"/>
          </a:bodyPr>
          <a:lstStyle/>
          <a:p>
            <a:r>
              <a:rPr lang="es-CO" dirty="0"/>
              <a:t>EJERCICIO 4:</a:t>
            </a:r>
          </a:p>
          <a:p>
            <a:r>
              <a:rPr lang="es-CO" dirty="0"/>
              <a:t>Poner a titilar un led cada 0.5 </a:t>
            </a:r>
            <a:r>
              <a:rPr lang="es-CO" dirty="0" err="1"/>
              <a:t>seg</a:t>
            </a:r>
            <a:r>
              <a:rPr lang="es-CO" dirty="0"/>
              <a:t> una vez se oprima el pulsador, </a:t>
            </a:r>
            <a:r>
              <a:rPr lang="es-CO" dirty="0" err="1"/>
              <a:t>asi</a:t>
            </a:r>
            <a:r>
              <a:rPr lang="es-CO" dirty="0"/>
              <a:t> se haya soltado el led debe mantenerse titilando.</a:t>
            </a:r>
          </a:p>
          <a:p>
            <a:r>
              <a:rPr lang="es-CO" dirty="0"/>
              <a:t>Cuando se vuelva a oprimir el pulsador se debe detener el titileo del mismo, hasta que se oprima nuevamente el botón.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77297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77F042-EA67-F71B-BE65-4D45AEF14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4.Referencias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B40D65-B4DC-2581-21A7-3454C8849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4345" y="1825626"/>
            <a:ext cx="10847771" cy="3851606"/>
          </a:xfrm>
        </p:spPr>
        <p:txBody>
          <a:bodyPr/>
          <a:lstStyle/>
          <a:p>
            <a:r>
              <a:rPr lang="es-CO" dirty="0"/>
              <a:t>FUNCIONES</a:t>
            </a:r>
          </a:p>
          <a:p>
            <a:r>
              <a:rPr lang="es-CO" dirty="0">
                <a:hlinkClick r:id="rId2"/>
              </a:rPr>
              <a:t>https://www.freecodecamp.org/espanol/news/guia-de-funciones-de-python-con-ejemplos/</a:t>
            </a:r>
            <a:endParaRPr lang="es-CO" dirty="0"/>
          </a:p>
          <a:p>
            <a:r>
              <a:rPr lang="es-CO" dirty="0"/>
              <a:t>BIBLIOTECAS/LIBRERIAS</a:t>
            </a:r>
          </a:p>
          <a:p>
            <a:r>
              <a:rPr lang="es-CO" dirty="0">
                <a:hlinkClick r:id="rId3"/>
              </a:rPr>
              <a:t>https://pythones.net/importar-modulos-en-python/</a:t>
            </a:r>
            <a:endParaRPr lang="es-CO" dirty="0"/>
          </a:p>
          <a:p>
            <a:r>
              <a:rPr lang="es-CO" dirty="0"/>
              <a:t>ESP32 </a:t>
            </a:r>
          </a:p>
          <a:p>
            <a:r>
              <a:rPr lang="es-CO" dirty="0">
                <a:hlinkClick r:id="rId4"/>
              </a:rPr>
              <a:t>https://programarfacil.com/blog/arduino-blog/resistencia-pull-up-y-pull-down/</a:t>
            </a:r>
            <a:endParaRPr lang="es-CO" dirty="0"/>
          </a:p>
          <a:p>
            <a:endParaRPr lang="es-CO" dirty="0"/>
          </a:p>
          <a:p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28493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0930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8C83E6-2EB5-36CE-DAB9-37325285B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1. Funciones</a:t>
            </a:r>
            <a:endParaRPr lang="es-CO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F83BFBCA-9888-A834-6B4A-961EA8CE0912}"/>
              </a:ext>
            </a:extLst>
          </p:cNvPr>
          <p:cNvSpPr txBox="1">
            <a:spLocks/>
          </p:cNvSpPr>
          <p:nvPr/>
        </p:nvSpPr>
        <p:spPr>
          <a:xfrm>
            <a:off x="479480" y="1370964"/>
            <a:ext cx="6216742" cy="515157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 lnSpcReduction="10000"/>
          </a:bodyPr>
          <a:lstStyle>
            <a:lvl1pPr marL="457200" lvl="0" indent="-381000" algn="l" defTabSz="914400" rtl="0" eaLnBrk="1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9433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94334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94334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2400" dirty="0">
                <a:solidFill>
                  <a:srgbClr val="595959"/>
                </a:solidFill>
              </a:rPr>
              <a:t>Las funciones son bloques de código reutilizables que nos permiten encapsular tareas específicas y ejecutarlas cuando las necesitemos. Estas funciones nos ayudan a organizar nuestro código de manera más eficiente y modular, ya que evitan la repetición de código y nos permiten dividir un problema en tareas más pequeñas y manejables. </a:t>
            </a:r>
          </a:p>
          <a:p>
            <a:pPr algn="just"/>
            <a:r>
              <a:rPr lang="es-ES" sz="2400" dirty="0">
                <a:solidFill>
                  <a:srgbClr val="595959"/>
                </a:solidFill>
              </a:rPr>
              <a:t>Otra ventaja de utilizar funciones es que nos permiten escribir código más modular, lo que facilita su mantenimiento y actualización. Si necesitamos cambiar o corregir una parte de nuestro programa, solo necesitamos modificar la función correspondiente sin afectar el resto del código.</a:t>
            </a:r>
          </a:p>
          <a:p>
            <a:pPr marL="76200" indent="0">
              <a:buNone/>
            </a:pPr>
            <a:endParaRPr lang="es-ES" sz="24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B5E45A3-00CA-4D67-117C-F0FF640F7AEF}"/>
              </a:ext>
            </a:extLst>
          </p:cNvPr>
          <p:cNvSpPr txBox="1">
            <a:spLocks/>
          </p:cNvSpPr>
          <p:nvPr/>
        </p:nvSpPr>
        <p:spPr>
          <a:xfrm>
            <a:off x="11340601" y="6522538"/>
            <a:ext cx="471056" cy="309420"/>
          </a:xfrm>
          <a:prstGeom prst="rect">
            <a:avLst/>
          </a:prstGeom>
        </p:spPr>
        <p:txBody>
          <a:bodyPr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s-CO" smtClean="0"/>
              <a:pPr algn="r"/>
              <a:t>2</a:t>
            </a:fld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68B2E38-D8FC-2E2B-53DA-76DF9546C455}"/>
              </a:ext>
            </a:extLst>
          </p:cNvPr>
          <p:cNvSpPr txBox="1"/>
          <p:nvPr/>
        </p:nvSpPr>
        <p:spPr>
          <a:xfrm>
            <a:off x="7628238" y="1979973"/>
            <a:ext cx="37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rgbClr val="595959"/>
                </a:solidFill>
              </a:rPr>
              <a:t>Algunas funciones propias de Python: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8693D17-A5F0-4DD9-5778-C751EDFCF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294" y="2349305"/>
            <a:ext cx="3106249" cy="110633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8FE00EC-5F18-D9EA-622F-3D7978EC8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1295" y="3455640"/>
            <a:ext cx="2394392" cy="79813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79FFDEB-6A8A-D50C-6D8F-45124A640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1295" y="4333374"/>
            <a:ext cx="2444270" cy="79812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3987ADA-ECDA-E919-3CF9-3791278C7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1294" y="5211107"/>
            <a:ext cx="2394392" cy="100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64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5125B9-B6FA-2900-B103-15AB00E2A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1.Funciones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5DEE1B-2318-2F6B-81AB-8F32A6B548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es-ES" dirty="0">
                <a:solidFill>
                  <a:srgbClr val="595959"/>
                </a:solidFill>
              </a:rPr>
              <a:t>Si bien Python ya proporciona muchas funciones integradas como </a:t>
            </a:r>
            <a:r>
              <a:rPr lang="es-ES" dirty="0" err="1">
                <a:solidFill>
                  <a:srgbClr val="595959"/>
                </a:solidFill>
              </a:rPr>
              <a:t>print</a:t>
            </a:r>
            <a:r>
              <a:rPr lang="es-ES" dirty="0">
                <a:solidFill>
                  <a:srgbClr val="595959"/>
                </a:solidFill>
              </a:rPr>
              <a:t>() y </a:t>
            </a:r>
            <a:r>
              <a:rPr lang="es-ES" dirty="0" err="1">
                <a:solidFill>
                  <a:srgbClr val="595959"/>
                </a:solidFill>
              </a:rPr>
              <a:t>len</a:t>
            </a:r>
            <a:r>
              <a:rPr lang="es-ES" dirty="0">
                <a:solidFill>
                  <a:srgbClr val="595959"/>
                </a:solidFill>
              </a:rPr>
              <a:t>(), también puedes definir tus propias funciones para usar en tus proyectos.</a:t>
            </a:r>
          </a:p>
          <a:p>
            <a:pPr algn="just"/>
            <a:endParaRPr lang="es-ES" dirty="0">
              <a:solidFill>
                <a:srgbClr val="595959"/>
              </a:solidFill>
            </a:endParaRPr>
          </a:p>
          <a:p>
            <a:pPr algn="just"/>
            <a:r>
              <a:rPr lang="es-ES" dirty="0">
                <a:solidFill>
                  <a:srgbClr val="595959"/>
                </a:solidFill>
              </a:rPr>
              <a:t>Una de las grandes ventajas de usar funciones en tu código es que reduce el número total de líneas de código en tu proyecto.</a:t>
            </a:r>
            <a:endParaRPr lang="es-CO" dirty="0">
              <a:solidFill>
                <a:srgbClr val="595959"/>
              </a:solidFill>
            </a:endParaRPr>
          </a:p>
        </p:txBody>
      </p:sp>
      <p:pic>
        <p:nvPicPr>
          <p:cNvPr id="1027" name="Picture 3" descr="5 razones por las que deberías aprender a programar en Python en el 2021 -  Facialix">
            <a:extLst>
              <a:ext uri="{FF2B5EF4-FFF2-40B4-BE49-F238E27FC236}">
                <a16:creationId xmlns:a16="http://schemas.microsoft.com/office/drawing/2014/main" id="{CCD8CFAE-5BA5-4381-6C13-0D5D9D31E76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225" y="1982972"/>
            <a:ext cx="5181600" cy="2892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698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92C27F-293E-4B7B-0A7C-78DFE7F4D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1. Funciones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968A35-87EC-4CF7-16AE-83C034481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4346" y="1825626"/>
            <a:ext cx="4812731" cy="3851606"/>
          </a:xfrm>
        </p:spPr>
        <p:txBody>
          <a:bodyPr>
            <a:normAutofit fontScale="85000" lnSpcReduction="20000"/>
          </a:bodyPr>
          <a:lstStyle/>
          <a:p>
            <a:r>
              <a:rPr lang="es-CO" dirty="0"/>
              <a:t>SÍNTAXIS</a:t>
            </a:r>
          </a:p>
          <a:p>
            <a:r>
              <a:rPr lang="es-ES" dirty="0"/>
              <a:t>Una definición de función tiene las siguientes características:</a:t>
            </a:r>
          </a:p>
          <a:p>
            <a:endParaRPr lang="es-ES" dirty="0"/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La palabra clave </a:t>
            </a:r>
            <a:r>
              <a:rPr lang="es-ES" dirty="0" err="1"/>
              <a:t>def</a:t>
            </a:r>
            <a:endParaRPr lang="es-ES" dirty="0"/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Un nombre de función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S" dirty="0"/>
              <a:t>Paréntesis ’()’, y dentro de los paréntesis los parámetros de entrada, los cuales son opcionales 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Dos puntos ’:’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Algún bloque de código para ejecutar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Una sentencia de retorno (opcional)</a:t>
            </a:r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DD22B53-0E43-2D26-34D8-70BFD7EDA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996" y="1786079"/>
            <a:ext cx="3500804" cy="164292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2BB375C-4D9A-18F2-29A4-08FCB71E0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077" y="3998320"/>
            <a:ext cx="6462053" cy="137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69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F06F9B-08BF-86EE-D310-F7A5CA137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1.Funciones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DF49AC-7C28-23D4-BEB9-E126D2EF16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es-ES" dirty="0"/>
              <a:t>Una función siempre devuelve un valor. La función utiliza la palabra clave </a:t>
            </a:r>
            <a:r>
              <a:rPr lang="es-ES" dirty="0" err="1"/>
              <a:t>return</a:t>
            </a:r>
            <a:r>
              <a:rPr lang="es-ES" dirty="0"/>
              <a:t>  para devolver un valor; si no desea devolver ningún valor, se devolverá el valor predeterminado </a:t>
            </a:r>
            <a:r>
              <a:rPr lang="es-ES" dirty="0" err="1"/>
              <a:t>None</a:t>
            </a:r>
            <a:r>
              <a:rPr lang="es-ES" dirty="0"/>
              <a:t>.</a:t>
            </a:r>
          </a:p>
          <a:p>
            <a:pPr algn="just"/>
            <a:r>
              <a:rPr lang="es-ES" dirty="0"/>
              <a:t>Si la función devuelve un valor podemos asignarla a una variable, y en esta variable se guardará lo que sea que retorne la función</a:t>
            </a:r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2FDA6E8-14B1-FDC4-1B8B-AFDF31907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793" y="1598519"/>
            <a:ext cx="4887032" cy="97208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3B5C5BD-24C5-8937-C3E6-81A5BA39E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862" y="2912813"/>
            <a:ext cx="3401965" cy="353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56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9F78AF47-94CC-4AB8-5075-D29C6ADC8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834" y="4222530"/>
            <a:ext cx="2767962" cy="244155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A24F05C-CCB5-3C75-95B9-B85EC523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1.Funciones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883D5D-BDDE-542F-AFC8-D69A623A6B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4346" y="1256306"/>
            <a:ext cx="5181600" cy="481476"/>
          </a:xfrm>
        </p:spPr>
        <p:txBody>
          <a:bodyPr/>
          <a:lstStyle/>
          <a:p>
            <a:r>
              <a:rPr lang="es-CO" dirty="0"/>
              <a:t>A tener en cuenta: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36D5C10-E4A1-CC05-6076-33871DCCDE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4346" y="2099779"/>
            <a:ext cx="5181600" cy="3851606"/>
          </a:xfrm>
        </p:spPr>
        <p:txBody>
          <a:bodyPr/>
          <a:lstStyle/>
          <a:p>
            <a:pPr algn="just"/>
            <a:r>
              <a:rPr lang="es-ES" b="0" i="0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Puedes definir valores predeterminados para los parámetros, de esa manera Python interpretará que el valor de ese parámetro es el predeterminado si no se proporciona ninguno.</a:t>
            </a:r>
            <a:endParaRPr lang="es-CO" dirty="0">
              <a:solidFill>
                <a:srgbClr val="595959"/>
              </a:solidFill>
            </a:endParaRPr>
          </a:p>
        </p:txBody>
      </p:sp>
      <p:sp>
        <p:nvSpPr>
          <p:cNvPr id="7" name="Marcador de contenido 3">
            <a:extLst>
              <a:ext uri="{FF2B5EF4-FFF2-40B4-BE49-F238E27FC236}">
                <a16:creationId xmlns:a16="http://schemas.microsoft.com/office/drawing/2014/main" id="{EC607CA4-46BC-C421-05B2-F694AC80D8D2}"/>
              </a:ext>
            </a:extLst>
          </p:cNvPr>
          <p:cNvSpPr txBox="1">
            <a:spLocks/>
          </p:cNvSpPr>
          <p:nvPr/>
        </p:nvSpPr>
        <p:spPr>
          <a:xfrm>
            <a:off x="6331225" y="1256306"/>
            <a:ext cx="5181600" cy="385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CO" dirty="0">
              <a:solidFill>
                <a:srgbClr val="595959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1B1EDC-F08B-D239-1468-2911516E21FC}"/>
              </a:ext>
            </a:extLst>
          </p:cNvPr>
          <p:cNvSpPr txBox="1"/>
          <p:nvPr/>
        </p:nvSpPr>
        <p:spPr>
          <a:xfrm>
            <a:off x="6666504" y="1499614"/>
            <a:ext cx="5181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0" i="0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Las variables definidas dentro de una función solo existen dentro del ámbito de esa función.</a:t>
            </a:r>
            <a:endParaRPr lang="es-CO" sz="2400" dirty="0">
              <a:solidFill>
                <a:srgbClr val="595959"/>
              </a:solidFill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7A8DD034-BE19-5B86-9476-5F4E6C518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504" y="2813315"/>
            <a:ext cx="4264093" cy="266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387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61D88A-E13C-6AFD-6ACC-2D93165C1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2. Librerías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75F588-BCAC-EAFC-2993-EDBF8B37B7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4346" y="1825626"/>
            <a:ext cx="11058786" cy="3008133"/>
          </a:xfrm>
        </p:spPr>
        <p:txBody>
          <a:bodyPr/>
          <a:lstStyle/>
          <a:p>
            <a:r>
              <a:rPr lang="es-ES" b="0" i="0" dirty="0">
                <a:solidFill>
                  <a:srgbClr val="595959"/>
                </a:solidFill>
                <a:effectLst/>
                <a:latin typeface="Söhne"/>
              </a:rPr>
              <a:t>Una biblioteca en Python es un conjunto de módulos o archivos que contienen código Python relacionado y puede proporcionar funcionalidad adicional para realizar tareas específicas. Algunos ejemplos populares de bibliotecas en Python son </a:t>
            </a:r>
            <a:r>
              <a:rPr lang="es-ES" b="0" i="0" dirty="0" err="1">
                <a:solidFill>
                  <a:srgbClr val="595959"/>
                </a:solidFill>
                <a:effectLst/>
                <a:latin typeface="Söhne"/>
              </a:rPr>
              <a:t>math</a:t>
            </a:r>
            <a:r>
              <a:rPr lang="es-ES" b="0" i="0" dirty="0">
                <a:solidFill>
                  <a:srgbClr val="595959"/>
                </a:solidFill>
                <a:effectLst/>
                <a:latin typeface="Söhne"/>
              </a:rPr>
              <a:t>, </a:t>
            </a:r>
            <a:r>
              <a:rPr lang="es-ES" b="0" i="0" dirty="0" err="1">
                <a:solidFill>
                  <a:srgbClr val="595959"/>
                </a:solidFill>
                <a:effectLst/>
                <a:latin typeface="Söhne"/>
              </a:rPr>
              <a:t>NumPy</a:t>
            </a:r>
            <a:r>
              <a:rPr lang="es-ES" b="0" i="0" dirty="0">
                <a:solidFill>
                  <a:srgbClr val="595959"/>
                </a:solidFill>
                <a:effectLst/>
                <a:latin typeface="Söhne"/>
              </a:rPr>
              <a:t>, </a:t>
            </a:r>
            <a:r>
              <a:rPr lang="es-ES" b="0" i="0" dirty="0" err="1">
                <a:solidFill>
                  <a:srgbClr val="595959"/>
                </a:solidFill>
                <a:effectLst/>
                <a:latin typeface="Söhne"/>
              </a:rPr>
              <a:t>Random</a:t>
            </a:r>
            <a:r>
              <a:rPr lang="es-ES" b="0" i="0" dirty="0">
                <a:solidFill>
                  <a:srgbClr val="595959"/>
                </a:solidFill>
                <a:effectLst/>
                <a:latin typeface="Söhne"/>
              </a:rPr>
              <a:t>, Machine, Time entre otros.</a:t>
            </a:r>
          </a:p>
          <a:p>
            <a:r>
              <a:rPr lang="es-CO" dirty="0">
                <a:solidFill>
                  <a:srgbClr val="595959"/>
                </a:solidFill>
                <a:latin typeface="Söhne"/>
              </a:rPr>
              <a:t>Para hacer uso de una librería debemos usar la palabra reservada </a:t>
            </a:r>
            <a:r>
              <a:rPr lang="es-CO" b="1" dirty="0" err="1">
                <a:solidFill>
                  <a:srgbClr val="595959"/>
                </a:solidFill>
                <a:latin typeface="Söhne"/>
              </a:rPr>
              <a:t>import</a:t>
            </a:r>
            <a:r>
              <a:rPr lang="es-CO" b="1" dirty="0">
                <a:solidFill>
                  <a:srgbClr val="595959"/>
                </a:solidFill>
                <a:latin typeface="Söhne"/>
              </a:rPr>
              <a:t>.</a:t>
            </a:r>
          </a:p>
          <a:p>
            <a:r>
              <a:rPr lang="es-CO" dirty="0">
                <a:solidFill>
                  <a:srgbClr val="595959"/>
                </a:solidFill>
                <a:latin typeface="Söhne"/>
              </a:rPr>
              <a:t>La siguiente línea de código importa la librería </a:t>
            </a:r>
            <a:r>
              <a:rPr lang="es-CO" dirty="0" err="1">
                <a:solidFill>
                  <a:srgbClr val="595959"/>
                </a:solidFill>
                <a:latin typeface="Söhne"/>
              </a:rPr>
              <a:t>math</a:t>
            </a:r>
            <a:r>
              <a:rPr lang="es-CO" dirty="0">
                <a:solidFill>
                  <a:srgbClr val="595959"/>
                </a:solidFill>
                <a:latin typeface="Söhne"/>
              </a:rPr>
              <a:t> al script de trabajo y la usa para sacar la raíz cuadrada de 64.</a:t>
            </a:r>
          </a:p>
          <a:p>
            <a:endParaRPr lang="es-ES" dirty="0">
              <a:solidFill>
                <a:srgbClr val="595959"/>
              </a:solidFill>
              <a:latin typeface="Söhne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F4120CE-6FDF-DA22-5377-29D5DF800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630" y="4675829"/>
            <a:ext cx="3259480" cy="145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62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429423-2423-6464-05DE-9AEA535F4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2.Librerías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885E4B-8DAA-6EA3-1DF1-0D7FFAAB8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4345" y="1825626"/>
            <a:ext cx="10698479" cy="3851606"/>
          </a:xfrm>
        </p:spPr>
        <p:txBody>
          <a:bodyPr/>
          <a:lstStyle/>
          <a:p>
            <a:pPr algn="just"/>
            <a:r>
              <a:rPr lang="es-ES" b="0" i="0" dirty="0">
                <a:solidFill>
                  <a:srgbClr val="595959"/>
                </a:solidFill>
                <a:effectLst/>
                <a:latin typeface="Verdana" panose="020B0604030504040204" pitchFamily="34" charset="0"/>
              </a:rPr>
              <a:t>La orden</a:t>
            </a:r>
            <a:r>
              <a:rPr lang="es-ES" b="1" i="0" dirty="0">
                <a:solidFill>
                  <a:srgbClr val="595959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lang="es-ES" b="1" i="0" dirty="0" err="1">
                <a:solidFill>
                  <a:srgbClr val="595959"/>
                </a:solidFill>
                <a:effectLst/>
                <a:latin typeface="Verdana" panose="020B0604030504040204" pitchFamily="34" charset="0"/>
              </a:rPr>
              <a:t>from</a:t>
            </a:r>
            <a:r>
              <a:rPr lang="es-ES" b="1" i="0" dirty="0">
                <a:solidFill>
                  <a:srgbClr val="595959"/>
                </a:solidFill>
                <a:effectLst/>
                <a:latin typeface="Verdana" panose="020B0604030504040204" pitchFamily="34" charset="0"/>
              </a:rPr>
              <a:t> (module) </a:t>
            </a:r>
            <a:r>
              <a:rPr lang="es-ES" b="1" i="0" dirty="0" err="1">
                <a:solidFill>
                  <a:srgbClr val="595959"/>
                </a:solidFill>
                <a:effectLst/>
                <a:latin typeface="Verdana" panose="020B0604030504040204" pitchFamily="34" charset="0"/>
              </a:rPr>
              <a:t>import</a:t>
            </a:r>
            <a:r>
              <a:rPr lang="es-ES" b="0" i="0" dirty="0">
                <a:solidFill>
                  <a:srgbClr val="595959"/>
                </a:solidFill>
                <a:effectLst/>
                <a:latin typeface="Verdana" panose="020B0604030504040204" pitchFamily="34" charset="0"/>
              </a:rPr>
              <a:t> nos permitirá importar determinadas funciones de un módulo y no el modulo completo.</a:t>
            </a:r>
            <a:endParaRPr lang="es-CO" dirty="0">
              <a:solidFill>
                <a:srgbClr val="595959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67B1A27-868C-C213-96F3-63C9ECAD2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449" y="2721970"/>
            <a:ext cx="5286873" cy="35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01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B68E34-B36A-E900-4124-2B892045F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2. Librerías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41A280-EA26-4FA6-A2A8-DD251A6B7A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40954" y="1256306"/>
            <a:ext cx="10847771" cy="4427042"/>
          </a:xfrm>
        </p:spPr>
        <p:txBody>
          <a:bodyPr/>
          <a:lstStyle/>
          <a:p>
            <a:pPr algn="just"/>
            <a:r>
              <a:rPr lang="es-ES" i="0" dirty="0">
                <a:solidFill>
                  <a:srgbClr val="4E5768"/>
                </a:solidFill>
                <a:effectLst/>
                <a:latin typeface="Verdana" panose="020B0604030504040204" pitchFamily="34" charset="0"/>
              </a:rPr>
              <a:t>Para saber todas las funciones de un módulo podemos hacerlo mediante el siguiente código, en este caso pongo </a:t>
            </a:r>
            <a:r>
              <a:rPr lang="es-ES" i="0" dirty="0" err="1">
                <a:solidFill>
                  <a:srgbClr val="4E5768"/>
                </a:solidFill>
                <a:effectLst/>
                <a:latin typeface="Verdana" panose="020B0604030504040204" pitchFamily="34" charset="0"/>
              </a:rPr>
              <a:t>math</a:t>
            </a:r>
            <a:r>
              <a:rPr lang="es-ES" i="0" dirty="0">
                <a:solidFill>
                  <a:srgbClr val="4E5768"/>
                </a:solidFill>
                <a:effectLst/>
                <a:latin typeface="Verdana" panose="020B0604030504040204" pitchFamily="34" charset="0"/>
              </a:rPr>
              <a:t> de ejemplo:</a:t>
            </a:r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2A9C316-07D2-9D30-8D3F-83BC7D0CA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916" y="2643554"/>
            <a:ext cx="8866279" cy="332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90863"/>
      </p:ext>
    </p:extLst>
  </p:cSld>
  <p:clrMapOvr>
    <a:masterClrMapping/>
  </p:clrMapOvr>
</p:sld>
</file>

<file path=ppt/theme/theme1.xml><?xml version="1.0" encoding="utf-8"?>
<a:theme xmlns:a="http://schemas.openxmlformats.org/drawingml/2006/main" name="1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560CE60944898498FFBCFC9D1D366EE" ma:contentTypeVersion="4" ma:contentTypeDescription="Create a new document." ma:contentTypeScope="" ma:versionID="d9bdf24bd3fca50f6e1b0f0d79dc07dc">
  <xsd:schema xmlns:xsd="http://www.w3.org/2001/XMLSchema" xmlns:xs="http://www.w3.org/2001/XMLSchema" xmlns:p="http://schemas.microsoft.com/office/2006/metadata/properties" xmlns:ns2="9ebbe29c-2121-45fd-8001-b568ae970aef" targetNamespace="http://schemas.microsoft.com/office/2006/metadata/properties" ma:root="true" ma:fieldsID="bb9941a06efeb7bf54efd425593b6cb7" ns2:_="">
    <xsd:import namespace="9ebbe29c-2121-45fd-8001-b568ae970ae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bbe29c-2121-45fd-8001-b568ae970ae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9BC1F01-D7EF-45E0-843F-39E9028DEBAA}"/>
</file>

<file path=customXml/itemProps2.xml><?xml version="1.0" encoding="utf-8"?>
<ds:datastoreItem xmlns:ds="http://schemas.openxmlformats.org/officeDocument/2006/customXml" ds:itemID="{88268A1F-9FC1-4354-AE0B-8CC82336C62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7A60D59-6BB0-4F61-962D-9CE6680A083D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685</TotalTime>
  <Words>753</Words>
  <Application>Microsoft Office PowerPoint</Application>
  <PresentationFormat>Widescreen</PresentationFormat>
  <Paragraphs>64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1_Diseño personalizado</vt:lpstr>
      <vt:lpstr>4_Diseño personalizado</vt:lpstr>
      <vt:lpstr>Diseño personalizado</vt:lpstr>
      <vt:lpstr>2_Diseño personalizado</vt:lpstr>
      <vt:lpstr>3_Diseño personalizado</vt:lpstr>
      <vt:lpstr>MICROCONTROLADORES</vt:lpstr>
      <vt:lpstr>1. Funciones</vt:lpstr>
      <vt:lpstr>1.Funciones</vt:lpstr>
      <vt:lpstr>1. Funciones</vt:lpstr>
      <vt:lpstr>1.Funciones</vt:lpstr>
      <vt:lpstr>1.Funciones</vt:lpstr>
      <vt:lpstr>2. Librerías</vt:lpstr>
      <vt:lpstr>2.Librerías</vt:lpstr>
      <vt:lpstr>2. Librerías</vt:lpstr>
      <vt:lpstr>3. ESP32 – Micropython</vt:lpstr>
      <vt:lpstr>3. ESP32 – Micropython</vt:lpstr>
      <vt:lpstr>3. ESP32 – Micropython</vt:lpstr>
      <vt:lpstr>3. ESP32 – Micropython</vt:lpstr>
      <vt:lpstr>4.Referencias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Carolina López García</dc:creator>
  <cp:lastModifiedBy>YE JM</cp:lastModifiedBy>
  <cp:revision>73</cp:revision>
  <dcterms:created xsi:type="dcterms:W3CDTF">2020-02-18T21:49:27Z</dcterms:created>
  <dcterms:modified xsi:type="dcterms:W3CDTF">2024-08-26T21:35:35Z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0x0101003560CE60944898498FFBCFC9D1D366EE</vt:lpwstr>
  </property>
</Properties>
</file>